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3" r:id="rId29"/>
    <p:sldId id="282" r:id="rId30"/>
    <p:sldId id="302" r:id="rId31"/>
    <p:sldId id="304" r:id="rId32"/>
    <p:sldId id="305" r:id="rId33"/>
    <p:sldId id="283" r:id="rId34"/>
    <p:sldId id="313" r:id="rId35"/>
    <p:sldId id="312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00" r:id="rId50"/>
    <p:sldId id="297" r:id="rId51"/>
    <p:sldId id="298" r:id="rId52"/>
    <p:sldId id="309" r:id="rId53"/>
    <p:sldId id="306" r:id="rId54"/>
    <p:sldId id="308" r:id="rId55"/>
    <p:sldId id="307" r:id="rId56"/>
    <p:sldId id="311" r:id="rId57"/>
    <p:sldId id="310" r:id="rId58"/>
  </p:sldIdLst>
  <p:sldSz cx="9144000" cy="5143500" type="screen16x9"/>
  <p:notesSz cx="6858000" cy="9144000"/>
  <p:embeddedFontLst>
    <p:embeddedFont>
      <p:font typeface="Agdasima" panose="020B0604020202020204" charset="0"/>
      <p:regular r:id="rId60"/>
      <p:bold r:id="rId61"/>
    </p:embeddedFont>
    <p:embeddedFont>
      <p:font typeface="Audiowide" panose="020B0604020202020204" charset="0"/>
      <p:regular r:id="rId62"/>
    </p:embeddedFont>
    <p:embeddedFont>
      <p:font typeface="IBM Plex Mono" panose="020B0509050203000203" pitchFamily="49" charset="0"/>
      <p:regular r:id="rId63"/>
      <p:bold r:id="rId64"/>
      <p:italic r:id="rId65"/>
      <p:boldItalic r:id="rId66"/>
    </p:embeddedFont>
    <p:embeddedFont>
      <p:font typeface="Karla" pitchFamily="2" charset="0"/>
      <p:regular r:id="rId67"/>
      <p:bold r:id="rId68"/>
      <p:italic r:id="rId69"/>
      <p:boldItalic r:id="rId70"/>
    </p:embeddedFont>
    <p:embeddedFont>
      <p:font typeface="Lato" panose="020F0502020204030203" pitchFamily="34" charset="0"/>
      <p:regular r:id="rId71"/>
      <p:bold r:id="rId72"/>
      <p:italic r:id="rId73"/>
      <p:boldItalic r:id="rId74"/>
    </p:embeddedFont>
    <p:embeddedFont>
      <p:font typeface="Montserrat" panose="00000500000000000000" pitchFamily="2" charset="0"/>
      <p:regular r:id="rId75"/>
      <p:bold r:id="rId76"/>
      <p:italic r:id="rId77"/>
      <p:boldItalic r:id="rId78"/>
    </p:embeddedFont>
    <p:embeddedFont>
      <p:font typeface="Open Sans" panose="020B0606030504020204" pitchFamily="34" charset="0"/>
      <p:regular r:id="rId79"/>
      <p:bold r:id="rId80"/>
      <p:italic r:id="rId81"/>
      <p:boldItalic r:id="rId82"/>
    </p:embeddedFont>
    <p:embeddedFont>
      <p:font typeface="Poppins" panose="00000500000000000000" pitchFamily="2" charset="0"/>
      <p:regular r:id="rId83"/>
      <p:bold r:id="rId84"/>
      <p:italic r:id="rId85"/>
      <p:boldItalic r:id="rId86"/>
    </p:embeddedFont>
    <p:embeddedFont>
      <p:font typeface="PT Sans" panose="020B0503020203020204" pitchFamily="34" charset="0"/>
      <p:regular r:id="rId87"/>
      <p:bold r:id="rId88"/>
      <p:italic r:id="rId89"/>
      <p:boldItalic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  <p:embeddedFont>
      <p:font typeface="Roboto Condensed Light" panose="02000000000000000000" pitchFamily="2" charset="0"/>
      <p:regular r:id="rId95"/>
      <p:italic r:id="rId96"/>
    </p:embeddedFont>
    <p:embeddedFont>
      <p:font typeface="Roboto Medium" panose="02000000000000000000" pitchFamily="2" charset="0"/>
      <p:regular r:id="rId97"/>
      <p:bold r:id="rId98"/>
      <p:italic r:id="rId99"/>
      <p:boldItalic r:id="rId100"/>
    </p:embeddedFont>
    <p:embeddedFont>
      <p:font typeface="Source Code Pro" panose="020B0509030403020204" pitchFamily="49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2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102" Type="http://schemas.openxmlformats.org/officeDocument/2006/relationships/font" Target="fonts/font43.fntdata"/><Relationship Id="rId5" Type="http://schemas.openxmlformats.org/officeDocument/2006/relationships/slide" Target="slides/slide4.xml"/><Relationship Id="rId90" Type="http://schemas.openxmlformats.org/officeDocument/2006/relationships/font" Target="fonts/font31.fntdata"/><Relationship Id="rId95" Type="http://schemas.openxmlformats.org/officeDocument/2006/relationships/font" Target="fonts/font3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notesMaster" Target="notesMasters/notesMaster1.xml"/><Relationship Id="rId103" Type="http://schemas.openxmlformats.org/officeDocument/2006/relationships/font" Target="fonts/font44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font" Target="fonts/font32.fntdata"/><Relationship Id="rId96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94" Type="http://schemas.openxmlformats.org/officeDocument/2006/relationships/font" Target="fonts/font35.fntdata"/><Relationship Id="rId99" Type="http://schemas.openxmlformats.org/officeDocument/2006/relationships/font" Target="fonts/font40.fntdata"/><Relationship Id="rId101" Type="http://schemas.openxmlformats.org/officeDocument/2006/relationships/font" Target="fonts/font4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97" Type="http://schemas.openxmlformats.org/officeDocument/2006/relationships/font" Target="fonts/font38.fntdata"/><Relationship Id="rId104" Type="http://schemas.openxmlformats.org/officeDocument/2006/relationships/font" Target="fonts/font45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92" Type="http://schemas.openxmlformats.org/officeDocument/2006/relationships/font" Target="fonts/font3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8.fntdata"/><Relationship Id="rId100" Type="http://schemas.openxmlformats.org/officeDocument/2006/relationships/font" Target="fonts/font41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93" Type="http://schemas.openxmlformats.org/officeDocument/2006/relationships/font" Target="fonts/font34.fntdata"/><Relationship Id="rId98" Type="http://schemas.openxmlformats.org/officeDocument/2006/relationships/font" Target="fonts/font3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f07ce1ff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f07ce1ff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f07ce1fff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f07ce1fff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417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f0a8f6f6de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f0a8f6f6de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 Injection is risky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f0a8f6f6de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2f0a8f6f6de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f0a8f6f6d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f0a8f6f6d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f0c37f8f4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2f0c37f8f4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f0c37f8f4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f0c37f8f4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79ffc6d29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79ffc6d29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f0a8f6f6d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f0a8f6f6d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f0a8f6f6de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f0a8f6f6de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f0a8f6f6de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f0a8f6f6de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should write it self from the design - Ken Dividing line between HAXOR and Operators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2f0c37f8f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2f0c37f8f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f0a8f6f6de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f0a8f6f6de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WINAPI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f0c37f8f4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2f0c37f8f4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Suspicious WINAPI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f0a8f6f6de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f0a8f6f6de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7a0f2ca8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7a0f2ca8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7a0f2ca8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7a0f2ca8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4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ef0d667c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ef0d667c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you here? What will you learn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Mouse Movement/Vector angles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54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f0a8f6f6de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f0a8f6f6de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Mouse Movement/Vector angles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207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2349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090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0a8f6f6de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0a8f6f6de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440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0c37f8f4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f0c37f8f4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f0c37f8f44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2f0c37f8f44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by what we teaching. AI segway! Slide to show VXUnderground - Measure of surprise HIGH entropy hard to figure out structure of msg/ Low - deterministic  providing randomness to enc flatten cr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f0c37f8f4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f0c37f8f4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f0c37f8f44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f0c37f8f44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ef0d667ce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ef0d667ce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f0c37f8f44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f0c37f8f44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f0c37f8f4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2f0c37f8f4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0c37f8f44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2f0c37f8f44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0c37f8f4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f0c37f8f4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2f0c37f8f4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2f0c37f8f4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f0c37f8f4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f0c37f8f4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2f0c37f8f44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2f0c37f8f44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left to the reader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f0c37f8f4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f0c37f8f4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f0c37f8f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f0c37f8f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GPT lacks, you can easily deploy offline and fine-tune.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2f0c37f8f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2f0c37f8f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GPT lacks, you can easily deploy offline and fine-tune.  30k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20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f0c37f8f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f0c37f8f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GPT lacks, you can easily deploy offline and fine-tune.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analysis of data using 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07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analysis of data using 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4887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8945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1779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f0c37f8f4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f0c37f8f4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analysis of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7965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5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0a8f6f6de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0a8f6f6de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f07ce1fff9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f07ce1fff9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>
            <a:spLocks noGrp="1"/>
          </p:cNvSpPr>
          <p:nvPr>
            <p:ph type="subTitle" idx="1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 flipH="1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rot="5400000" flipH="1">
              <a:off x="6551329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rot="-8100000" flipH="1">
              <a:off x="7249845" y="-719557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3" name="Google Shape;92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2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5" name="Google Shape;925;p22"/>
          <p:cNvSpPr txBox="1">
            <a:spLocks noGrp="1"/>
          </p:cNvSpPr>
          <p:nvPr>
            <p:ph type="body" idx="2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10800000" flipH="1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9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Rodriguez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@Cyb3rH0und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CyberDagger LLC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3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Surgical Implants:APT TTP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41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700" name="Google Shape;1700;p41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701" name="Google Shape;1701;p41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2" name="Google Shape;1702;p41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3" name="Google Shape;1703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04" name="Google Shape;1704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5" name="Google Shape;1705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6" name="Google Shape;1706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7" name="Google Shape;1707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8" name="Google Shape;1708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09" name="Google Shape;1709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10" name="Google Shape;1710;p41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1" name="Google Shape;1711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12" name="Google Shape;1712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3" name="Google Shape;1713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4" name="Google Shape;1714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5" name="Google Shape;1715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6" name="Google Shape;1716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17" name="Google Shape;1717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18" name="Google Shape;1718;p41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9" name="Google Shape;1719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20" name="Google Shape;1720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1" name="Google Shape;1721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2" name="Google Shape;1722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3" name="Google Shape;1723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4" name="Google Shape;1724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25" name="Google Shape;1725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26" name="Google Shape;1726;p41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7" name="Google Shape;1727;p41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28" name="Google Shape;1728;p41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9" name="Google Shape;1729;p41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0" name="Google Shape;1730;p41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1" name="Google Shape;1731;p41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2" name="Google Shape;1732;p41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733" name="Google Shape;1733;p41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34" name="Google Shape;1734;p41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5" name="Google Shape;1735;p41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736" name="Google Shape;1736;p4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7" name="Google Shape;1737;p41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738" name="Google Shape;1738;p41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41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0" name="Google Shape;1740;p41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41" name="Google Shape;1741;p4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3" name="Google Shape;1743;p41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744" name="Google Shape;1744;p41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5" name="Google Shape;1745;p41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6" name="Google Shape;1746;p4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9" name="Google Shape;1749;p41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0" name="Google Shape;1750;p41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51" name="Google Shape;1751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3" name="Google Shape;1753;p41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4" name="Google Shape;1754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6" name="Google Shape;1756;p41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8" name="Google Shape;1758;p41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9" name="Google Shape;1759;p4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6" name="Google Shape;1766;p41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7" name="Google Shape;1767;p4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41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2" name="Google Shape;1772;p41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3" name="Google Shape;1773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5" name="Google Shape;1775;p41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6" name="Google Shape;1776;p41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41"/>
          <p:cNvSpPr txBox="1"/>
          <p:nvPr/>
        </p:nvSpPr>
        <p:spPr>
          <a:xfrm>
            <a:off x="311700" y="731475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Agdasima"/>
                <a:ea typeface="Agdasima"/>
                <a:cs typeface="Agdasima"/>
                <a:sym typeface="Agdasima"/>
              </a:rPr>
              <a:t>Offensive Objective Base Methodology: Example</a:t>
            </a:r>
            <a:endParaRPr sz="3200" b="1">
              <a:solidFill>
                <a:schemeClr val="dk2"/>
              </a:solidFill>
              <a:latin typeface="Agdasima"/>
              <a:ea typeface="Agdasima"/>
              <a:cs typeface="Agdasima"/>
              <a:sym typeface="Agdasima"/>
            </a:endParaRPr>
          </a:p>
        </p:txBody>
      </p:sp>
      <p:sp>
        <p:nvSpPr>
          <p:cNvPr id="1779" name="Google Shape;1779;p41"/>
          <p:cNvSpPr txBox="1"/>
          <p:nvPr/>
        </p:nvSpPr>
        <p:spPr>
          <a:xfrm>
            <a:off x="337600" y="1491550"/>
            <a:ext cx="3999900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BendyBear Shellcode Stage 0: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Polymorphic Code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Position Independent Code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Multi-Layer Encryption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Situational Awareness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DNS Flush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Port 443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Custom Encryption (Just Don’t)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Anti-Forensic Properties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85" name="Google Shape;1785;p42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nothing which is of no use - Miyamoto Musashi</a:t>
            </a:r>
            <a:endParaRPr/>
          </a:p>
        </p:txBody>
      </p:sp>
      <p:grpSp>
        <p:nvGrpSpPr>
          <p:cNvPr id="1786" name="Google Shape;1786;p42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787" name="Google Shape;1787;p4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8" name="Google Shape;1788;p4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89" name="Google Shape;1789;p4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2" name="Google Shape;1792;p4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Surgical Tradecraft</a:t>
            </a:r>
            <a:endParaRPr/>
          </a:p>
        </p:txBody>
      </p:sp>
      <p:grpSp>
        <p:nvGrpSpPr>
          <p:cNvPr id="1793" name="Google Shape;1793;p4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4" name="Google Shape;1794;p4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9" name="Google Shape;1799;p4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0" name="Google Shape;1800;p4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1" name="Google Shape;1801;p4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808;p4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09" name="Google Shape;1809;p4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6" name="Google Shape;1816;p4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7" name="Google Shape;1817;p4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9" name="Google Shape;1819;p4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0" name="Google Shape;1820;p4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2" name="Google Shape;1822;p4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42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824" name="Google Shape;1824;p4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5" name="Google Shape;1825;p4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6" name="Google Shape;1826;p4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Get Surgical: 5Ds </a:t>
            </a:r>
            <a:endParaRPr dirty="0"/>
          </a:p>
        </p:txBody>
      </p:sp>
      <p:grpSp>
        <p:nvGrpSpPr>
          <p:cNvPr id="1832" name="Google Shape;1832;p43"/>
          <p:cNvGrpSpPr/>
          <p:nvPr/>
        </p:nvGrpSpPr>
        <p:grpSpPr>
          <a:xfrm>
            <a:off x="1593013" y="3918179"/>
            <a:ext cx="5957975" cy="643500"/>
            <a:chOff x="1593000" y="2322568"/>
            <a:chExt cx="5957975" cy="643500"/>
          </a:xfrm>
        </p:grpSpPr>
        <p:sp>
          <p:nvSpPr>
            <p:cNvPr id="1833" name="Google Shape;1833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Destroy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Critical Data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Physical  Destruction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0" name="Google Shape;1840;p43"/>
          <p:cNvGrpSpPr/>
          <p:nvPr/>
        </p:nvGrpSpPr>
        <p:grpSpPr>
          <a:xfrm>
            <a:off x="1593012" y="3258888"/>
            <a:ext cx="5957975" cy="643518"/>
            <a:chOff x="1593000" y="2322550"/>
            <a:chExt cx="5957975" cy="643518"/>
          </a:xfrm>
        </p:grpSpPr>
        <p:sp>
          <p:nvSpPr>
            <p:cNvPr id="1841" name="Google Shape;1841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Disrupt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387850" y="23225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Capabilities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Disable Operation Readiness 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8" name="Google Shape;1848;p43"/>
          <p:cNvGrpSpPr/>
          <p:nvPr/>
        </p:nvGrpSpPr>
        <p:grpSpPr>
          <a:xfrm>
            <a:off x="1593013" y="2608419"/>
            <a:ext cx="5957975" cy="643500"/>
            <a:chOff x="1593000" y="2322568"/>
            <a:chExt cx="5957975" cy="643500"/>
          </a:xfrm>
        </p:grpSpPr>
        <p:sp>
          <p:nvSpPr>
            <p:cNvPr id="1849" name="Google Shape;1849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Deny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Deny a Capability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Command and Control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6" name="Google Shape;1856;p43"/>
          <p:cNvGrpSpPr/>
          <p:nvPr/>
        </p:nvGrpSpPr>
        <p:grpSpPr>
          <a:xfrm>
            <a:off x="1593013" y="1953560"/>
            <a:ext cx="5957975" cy="643500"/>
            <a:chOff x="1593000" y="2322568"/>
            <a:chExt cx="5957975" cy="643500"/>
          </a:xfrm>
        </p:grpSpPr>
        <p:sp>
          <p:nvSpPr>
            <p:cNvPr id="1857" name="Google Shape;1857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Degrade</a:t>
              </a:r>
              <a:endParaRPr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Efficacy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Pollution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Communications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4" name="Google Shape;1864;p43"/>
          <p:cNvGrpSpPr/>
          <p:nvPr/>
        </p:nvGrpSpPr>
        <p:grpSpPr>
          <a:xfrm>
            <a:off x="1593013" y="1298685"/>
            <a:ext cx="5957975" cy="643500"/>
            <a:chOff x="1593000" y="2322568"/>
            <a:chExt cx="5957975" cy="643500"/>
          </a:xfrm>
        </p:grpSpPr>
        <p:sp>
          <p:nvSpPr>
            <p:cNvPr id="1865" name="Google Shape;1865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300" y="2396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highlight>
                    <a:schemeClr val="accent2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Deceive	</a:t>
              </a:r>
              <a:endParaRPr sz="1000" dirty="0">
                <a:solidFill>
                  <a:schemeClr val="dk1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443550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False Flag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Deceptive Data	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Honey Nets</a:t>
              </a: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-US" sz="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Spoofing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7C7E7-39DA-E463-530B-F465AB4EB805}"/>
              </a:ext>
            </a:extLst>
          </p:cNvPr>
          <p:cNvSpPr txBox="1"/>
          <p:nvPr/>
        </p:nvSpPr>
        <p:spPr>
          <a:xfrm>
            <a:off x="1075944" y="2369856"/>
            <a:ext cx="685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Surgical: 5Ds </a:t>
            </a:r>
            <a:endParaRPr/>
          </a:p>
        </p:txBody>
      </p:sp>
      <p:grpSp>
        <p:nvGrpSpPr>
          <p:cNvPr id="1832" name="Google Shape;1832;p43"/>
          <p:cNvGrpSpPr/>
          <p:nvPr/>
        </p:nvGrpSpPr>
        <p:grpSpPr>
          <a:xfrm>
            <a:off x="1593013" y="3918179"/>
            <a:ext cx="5957975" cy="643500"/>
            <a:chOff x="1593000" y="2322568"/>
            <a:chExt cx="5957975" cy="643500"/>
          </a:xfrm>
        </p:grpSpPr>
        <p:sp>
          <p:nvSpPr>
            <p:cNvPr id="1833" name="Google Shape;1833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Deployment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Target Foothold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Longevity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Operational Success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0" name="Google Shape;1840;p43"/>
          <p:cNvGrpSpPr/>
          <p:nvPr/>
        </p:nvGrpSpPr>
        <p:grpSpPr>
          <a:xfrm>
            <a:off x="1593013" y="3263295"/>
            <a:ext cx="5957975" cy="643518"/>
            <a:chOff x="1593000" y="2322550"/>
            <a:chExt cx="5957975" cy="643518"/>
          </a:xfrm>
        </p:grpSpPr>
        <p:sp>
          <p:nvSpPr>
            <p:cNvPr id="1841" name="Google Shape;1841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Testing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4387850" y="23225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Unit Testing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Offline Testing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Online Testing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8" name="Google Shape;1848;p43"/>
          <p:cNvGrpSpPr/>
          <p:nvPr/>
        </p:nvGrpSpPr>
        <p:grpSpPr>
          <a:xfrm>
            <a:off x="1593013" y="2608419"/>
            <a:ext cx="5957975" cy="643500"/>
            <a:chOff x="1593000" y="2322568"/>
            <a:chExt cx="5957975" cy="643500"/>
          </a:xfrm>
        </p:grpSpPr>
        <p:sp>
          <p:nvSpPr>
            <p:cNvPr id="1849" name="Google Shape;1849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Development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Exploit DLL Sideload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Evasive DLL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Minimal Attribution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6" name="Google Shape;1856;p43"/>
          <p:cNvGrpSpPr/>
          <p:nvPr/>
        </p:nvGrpSpPr>
        <p:grpSpPr>
          <a:xfrm>
            <a:off x="1593013" y="1953560"/>
            <a:ext cx="5957975" cy="643500"/>
            <a:chOff x="1593000" y="2322568"/>
            <a:chExt cx="5957975" cy="643500"/>
          </a:xfrm>
        </p:grpSpPr>
        <p:sp>
          <p:nvSpPr>
            <p:cNvPr id="1857" name="Google Shape;1857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Risks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Matured Environment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EndPoint Protections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On-Disk Artifacts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4" name="Google Shape;1864;p43"/>
          <p:cNvGrpSpPr/>
          <p:nvPr/>
        </p:nvGrpSpPr>
        <p:grpSpPr>
          <a:xfrm>
            <a:off x="1593013" y="1298685"/>
            <a:ext cx="5957975" cy="643500"/>
            <a:chOff x="1593000" y="2322568"/>
            <a:chExt cx="5957975" cy="643500"/>
          </a:xfrm>
        </p:grpSpPr>
        <p:sp>
          <p:nvSpPr>
            <p:cNvPr id="1865" name="Google Shape;1865;p4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300" y="2396951"/>
              <a:ext cx="19407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highlight>
                    <a:schemeClr val="accent2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Operational Objective</a:t>
              </a:r>
              <a:endParaRPr sz="1000">
                <a:solidFill>
                  <a:schemeClr val="dk1"/>
                </a:solidFill>
                <a:highlight>
                  <a:schemeClr val="accent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4435500" y="2323750"/>
              <a:ext cx="2971200" cy="64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Deceive, Degrade, Deny, Disrupt, Destroy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Gather Information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LSASS Dump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Exfil Loot </a:t>
              </a:r>
              <a:endParaRPr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77" name="Google Shape;18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312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5"/>
          <p:cNvSpPr txBox="1">
            <a:spLocks noGrp="1"/>
          </p:cNvSpPr>
          <p:nvPr>
            <p:ph type="title"/>
          </p:nvPr>
        </p:nvSpPr>
        <p:spPr>
          <a:xfrm>
            <a:off x="720000" y="395575"/>
            <a:ext cx="72561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83" name="Google Shape;18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75" y="941250"/>
            <a:ext cx="5642049" cy="2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45"/>
          <p:cNvSpPr txBox="1">
            <a:spLocks noGrp="1"/>
          </p:cNvSpPr>
          <p:nvPr>
            <p:ph type="subTitle" idx="1"/>
          </p:nvPr>
        </p:nvSpPr>
        <p:spPr>
          <a:xfrm>
            <a:off x="-17700" y="941250"/>
            <a:ext cx="43059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Understanding Detections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/>
              <a:t>Detection Engineering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890" name="Google Shape;18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17725"/>
            <a:ext cx="8517748" cy="28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7"/>
          <p:cNvSpPr txBox="1">
            <a:spLocks noGrp="1"/>
          </p:cNvSpPr>
          <p:nvPr>
            <p:ph type="title"/>
          </p:nvPr>
        </p:nvSpPr>
        <p:spPr>
          <a:xfrm>
            <a:off x="720000" y="112125"/>
            <a:ext cx="84825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sp>
        <p:nvSpPr>
          <p:cNvPr id="1896" name="Google Shape;1896;p47"/>
          <p:cNvSpPr txBox="1">
            <a:spLocks noGrp="1"/>
          </p:cNvSpPr>
          <p:nvPr>
            <p:ph type="subTitle" idx="1"/>
          </p:nvPr>
        </p:nvSpPr>
        <p:spPr>
          <a:xfrm>
            <a:off x="249250" y="723825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Unsigned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Dynamic Detection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Heuristics</a:t>
            </a:r>
            <a:endParaRPr sz="2400"/>
          </a:p>
        </p:txBody>
      </p:sp>
      <p:pic>
        <p:nvPicPr>
          <p:cNvPr id="1897" name="Google Shape;18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600" y="702250"/>
            <a:ext cx="4891351" cy="43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8"/>
          <p:cNvSpPr txBox="1">
            <a:spLocks noGrp="1"/>
          </p:cNvSpPr>
          <p:nvPr>
            <p:ph type="title"/>
          </p:nvPr>
        </p:nvSpPr>
        <p:spPr>
          <a:xfrm>
            <a:off x="362325" y="-64900"/>
            <a:ext cx="7713000" cy="10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Environment</a:t>
            </a:r>
            <a:endParaRPr/>
          </a:p>
        </p:txBody>
      </p:sp>
      <p:pic>
        <p:nvPicPr>
          <p:cNvPr id="1903" name="Google Shape;19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900" y="1017725"/>
            <a:ext cx="4511276" cy="46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48"/>
          <p:cNvSpPr txBox="1">
            <a:spLocks noGrp="1"/>
          </p:cNvSpPr>
          <p:nvPr>
            <p:ph type="subTitle" idx="1"/>
          </p:nvPr>
        </p:nvSpPr>
        <p:spPr>
          <a:xfrm>
            <a:off x="309725" y="1017725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System32 = Burned </a:t>
            </a:r>
            <a:endParaRPr sz="20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Heavily Signatured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Risk: Network</a:t>
            </a:r>
            <a:endParaRPr/>
          </a:p>
        </p:txBody>
      </p:sp>
      <p:pic>
        <p:nvPicPr>
          <p:cNvPr id="1910" name="Google Shape;19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5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6846"/>
            <a:ext cx="31242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LookUpAccountSid</a:t>
            </a:r>
            <a:endParaRPr/>
          </a:p>
        </p:txBody>
      </p:sp>
      <p:sp>
        <p:nvSpPr>
          <p:cNvPr id="1453" name="Google Shape;1453;p33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Over a decade in Cyber Operations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Pioneer in AI/ML for Offensive Development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Instructor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MITRE Evaluations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Capability Engineering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Certified Multiple Operational Red Teams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Threat Emulations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TOO EASY!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54" name="Google Shape;1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875" y="1017726"/>
            <a:ext cx="3287849" cy="32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036DC5-49BB-0A5C-E761-934487277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76" y="2291615"/>
            <a:ext cx="4238218" cy="28518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0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17" name="Google Shape;1917;p50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Time: ME</a:t>
            </a:r>
            <a:endParaRPr/>
          </a:p>
        </p:txBody>
      </p:sp>
      <p:grpSp>
        <p:nvGrpSpPr>
          <p:cNvPr id="1918" name="Google Shape;1918;p50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919" name="Google Shape;1919;p5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0" name="Google Shape;1920;p50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21" name="Google Shape;1921;p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24" name="Google Shape;1924;p50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 Development</a:t>
            </a:r>
            <a:endParaRPr/>
          </a:p>
        </p:txBody>
      </p:sp>
      <p:grpSp>
        <p:nvGrpSpPr>
          <p:cNvPr id="1925" name="Google Shape;1925;p5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26" name="Google Shape;1926;p50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0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0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0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0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31" name="Google Shape;1931;p50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2" name="Google Shape;1932;p5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33" name="Google Shape;1933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0" name="Google Shape;1940;p50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41" name="Google Shape;1941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8" name="Google Shape;1948;p50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49" name="Google Shape;1949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50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52" name="Google Shape;1952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4" name="Google Shape;1954;p5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5" name="Google Shape;1955;p50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956" name="Google Shape;1956;p5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7" name="Google Shape;1957;p5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8" name="Google Shape;1958;p5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Phase: 75-85</a:t>
            </a:r>
            <a:endParaRPr/>
          </a:p>
        </p:txBody>
      </p:sp>
      <p:sp>
        <p:nvSpPr>
          <p:cNvPr id="1964" name="Google Shape;1964;p51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21861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Validate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Anti-Forensics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Anti-Debug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Defense Evasion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Blending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Kill-Switch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Kill-Date</a:t>
            </a:r>
            <a:endParaRPr/>
          </a:p>
        </p:txBody>
      </p:sp>
      <p:sp>
        <p:nvSpPr>
          <p:cNvPr id="1965" name="Google Shape;1965;p51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Collection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Execution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 Pipeline</a:t>
            </a:r>
            <a:endParaRPr/>
          </a:p>
        </p:txBody>
      </p:sp>
      <p:sp>
        <p:nvSpPr>
          <p:cNvPr id="1966" name="Google Shape;1966;p51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Compile-Time Hashing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Secure Network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Deception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1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22464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</a:t>
            </a:r>
            <a:endParaRPr/>
          </a:p>
        </p:txBody>
      </p:sp>
      <p:sp>
        <p:nvSpPr>
          <p:cNvPr id="1968" name="Google Shape;1968;p51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69" name="Google Shape;1969;p51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 0.9999%</a:t>
            </a:r>
            <a:endParaRPr/>
          </a:p>
        </p:txBody>
      </p:sp>
      <p:pic>
        <p:nvPicPr>
          <p:cNvPr id="1975" name="Google Shape;19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" y="1135575"/>
            <a:ext cx="8138926" cy="17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 0.9999%</a:t>
            </a:r>
            <a:endParaRPr/>
          </a:p>
        </p:txBody>
      </p:sp>
      <p:pic>
        <p:nvPicPr>
          <p:cNvPr id="1981" name="Google Shape;19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00" y="1155150"/>
            <a:ext cx="7429050" cy="65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99" y="1814099"/>
            <a:ext cx="7429049" cy="10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4"/>
          <p:cNvSpPr txBox="1">
            <a:spLocks noGrp="1"/>
          </p:cNvSpPr>
          <p:nvPr>
            <p:ph type="title"/>
          </p:nvPr>
        </p:nvSpPr>
        <p:spPr>
          <a:xfrm>
            <a:off x="776150" y="207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Phase:Anti-Forensics</a:t>
            </a:r>
            <a:endParaRPr/>
          </a:p>
        </p:txBody>
      </p:sp>
      <p:sp>
        <p:nvSpPr>
          <p:cNvPr id="1988" name="Google Shape;1988;p54"/>
          <p:cNvSpPr txBox="1">
            <a:spLocks noGrp="1"/>
          </p:cNvSpPr>
          <p:nvPr>
            <p:ph type="subTitle" idx="1"/>
          </p:nvPr>
        </p:nvSpPr>
        <p:spPr>
          <a:xfrm>
            <a:off x="383900" y="881125"/>
            <a:ext cx="593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CRT Independent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 Hashing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 Flow Obfuscation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for Debugger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89" name="Google Shape;19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9858"/>
            <a:ext cx="9144000" cy="259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Survivability:Anti-Forensics</a:t>
            </a:r>
            <a:endParaRPr dirty="0"/>
          </a:p>
        </p:txBody>
      </p:sp>
      <p:sp>
        <p:nvSpPr>
          <p:cNvPr id="1995" name="Google Shape;1995;p55"/>
          <p:cNvSpPr txBox="1">
            <a:spLocks noGrp="1"/>
          </p:cNvSpPr>
          <p:nvPr>
            <p:ph type="subTitle" idx="1"/>
          </p:nvPr>
        </p:nvSpPr>
        <p:spPr>
          <a:xfrm>
            <a:off x="323450" y="1334600"/>
            <a:ext cx="3981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Semi-Affective</a:t>
            </a:r>
            <a:endParaRPr sz="2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96" name="Google Shape;19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10" y="914400"/>
            <a:ext cx="631159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56"/>
          <p:cNvSpPr txBox="1">
            <a:spLocks noGrp="1"/>
          </p:cNvSpPr>
          <p:nvPr>
            <p:ph type="title"/>
          </p:nvPr>
        </p:nvSpPr>
        <p:spPr>
          <a:xfrm>
            <a:off x="758875" y="147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Survivability:Anti-Forensics</a:t>
            </a:r>
            <a:endParaRPr/>
          </a:p>
        </p:txBody>
      </p:sp>
      <p:pic>
        <p:nvPicPr>
          <p:cNvPr id="2002" name="Google Shape;20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25" y="1044900"/>
            <a:ext cx="7046300" cy="18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Survivability:Compile-Time Hashing</a:t>
            </a:r>
            <a:endParaRPr/>
          </a:p>
        </p:txBody>
      </p:sp>
      <p:pic>
        <p:nvPicPr>
          <p:cNvPr id="2008" name="Google Shape;20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072118"/>
            <a:ext cx="90297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Survivability:Compile-Time Hashing</a:t>
            </a:r>
            <a:endParaRPr/>
          </a:p>
        </p:txBody>
      </p:sp>
      <p:pic>
        <p:nvPicPr>
          <p:cNvPr id="2009" name="Google Shape;20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78" y="1233750"/>
            <a:ext cx="6766843" cy="2408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91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Sandbox</a:t>
            </a:r>
            <a:endParaRPr/>
          </a:p>
        </p:txBody>
      </p:sp>
      <p:pic>
        <p:nvPicPr>
          <p:cNvPr id="2015" name="Google Shape;20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25" y="1065000"/>
            <a:ext cx="6747126" cy="335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34"/>
          <p:cNvSpPr txBox="1">
            <a:spLocks noGrp="1"/>
          </p:cNvSpPr>
          <p:nvPr>
            <p:ph type="title"/>
          </p:nvPr>
        </p:nvSpPr>
        <p:spPr>
          <a:xfrm>
            <a:off x="720000" y="90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60" name="Google Shape;1460;p34"/>
          <p:cNvSpPr/>
          <p:nvPr/>
        </p:nvSpPr>
        <p:spPr>
          <a:xfrm>
            <a:off x="1475975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34"/>
          <p:cNvSpPr txBox="1"/>
          <p:nvPr/>
        </p:nvSpPr>
        <p:spPr>
          <a:xfrm>
            <a:off x="1415374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2" name="Google Shape;1462;p34"/>
          <p:cNvSpPr txBox="1"/>
          <p:nvPr/>
        </p:nvSpPr>
        <p:spPr>
          <a:xfrm>
            <a:off x="713225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Historical Perspective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3" name="Google Shape;1463;p34"/>
          <p:cNvSpPr txBox="1"/>
          <p:nvPr/>
        </p:nvSpPr>
        <p:spPr>
          <a:xfrm>
            <a:off x="713225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APTs, Motivations and Victims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4" name="Google Shape;1464;p34"/>
          <p:cNvSpPr/>
          <p:nvPr/>
        </p:nvSpPr>
        <p:spPr>
          <a:xfrm>
            <a:off x="4249800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34"/>
          <p:cNvSpPr txBox="1"/>
          <p:nvPr/>
        </p:nvSpPr>
        <p:spPr>
          <a:xfrm>
            <a:off x="4189199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6" name="Google Shape;1466;p34"/>
          <p:cNvSpPr txBox="1"/>
          <p:nvPr/>
        </p:nvSpPr>
        <p:spPr>
          <a:xfrm>
            <a:off x="3487050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Offensive Methodology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67" name="Google Shape;1467;p34"/>
          <p:cNvSpPr txBox="1"/>
          <p:nvPr/>
        </p:nvSpPr>
        <p:spPr>
          <a:xfrm>
            <a:off x="3487050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Actions, Motivations, Psychology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8" name="Google Shape;1468;p34"/>
          <p:cNvSpPr/>
          <p:nvPr/>
        </p:nvSpPr>
        <p:spPr>
          <a:xfrm>
            <a:off x="1475975" y="2887023"/>
            <a:ext cx="780000" cy="6189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34"/>
          <p:cNvSpPr txBox="1"/>
          <p:nvPr/>
        </p:nvSpPr>
        <p:spPr>
          <a:xfrm>
            <a:off x="1415374" y="2954630"/>
            <a:ext cx="9012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0" name="Google Shape;1470;p34"/>
          <p:cNvSpPr txBox="1"/>
          <p:nvPr/>
        </p:nvSpPr>
        <p:spPr>
          <a:xfrm>
            <a:off x="713225" y="3543428"/>
            <a:ext cx="2305500" cy="700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Surgical TradeCraft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1" name="Google Shape;1471;p34"/>
          <p:cNvSpPr txBox="1"/>
          <p:nvPr/>
        </p:nvSpPr>
        <p:spPr>
          <a:xfrm>
            <a:off x="713225" y="4243928"/>
            <a:ext cx="23055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Operation Dependent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2" name="Google Shape;1472;p34"/>
          <p:cNvSpPr/>
          <p:nvPr/>
        </p:nvSpPr>
        <p:spPr>
          <a:xfrm>
            <a:off x="4225175" y="2887023"/>
            <a:ext cx="780000" cy="6189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34"/>
          <p:cNvSpPr txBox="1"/>
          <p:nvPr/>
        </p:nvSpPr>
        <p:spPr>
          <a:xfrm>
            <a:off x="4164574" y="2954630"/>
            <a:ext cx="9012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4" name="Google Shape;1474;p34"/>
          <p:cNvSpPr txBox="1"/>
          <p:nvPr/>
        </p:nvSpPr>
        <p:spPr>
          <a:xfrm>
            <a:off x="3462425" y="3543428"/>
            <a:ext cx="2305500" cy="700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Implant Dev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75" name="Google Shape;1475;p34"/>
          <p:cNvSpPr txBox="1"/>
          <p:nvPr/>
        </p:nvSpPr>
        <p:spPr>
          <a:xfrm>
            <a:off x="3462425" y="4243928"/>
            <a:ext cx="2305500" cy="48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Modular, Precise and Effective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A Dash of Math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C883F-074E-1ED2-9125-392407119610}"/>
              </a:ext>
            </a:extLst>
          </p:cNvPr>
          <p:cNvSpPr txBox="1"/>
          <p:nvPr/>
        </p:nvSpPr>
        <p:spPr>
          <a:xfrm>
            <a:off x="401444" y="1501698"/>
            <a:ext cx="3202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“USER”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miss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83342-9FB2-5424-CF63-6B9E0ECEC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71" y="1017725"/>
            <a:ext cx="6114829" cy="40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4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A Dash of Math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C883F-074E-1ED2-9125-392407119610}"/>
              </a:ext>
            </a:extLst>
          </p:cNvPr>
          <p:cNvSpPr txBox="1"/>
          <p:nvPr/>
        </p:nvSpPr>
        <p:spPr>
          <a:xfrm>
            <a:off x="401444" y="1501698"/>
            <a:ext cx="320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countermeasures.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0833-CEB5-9CF1-9951-C18ACFC5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64" y="914400"/>
            <a:ext cx="46577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68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Custom API</a:t>
            </a:r>
            <a:endParaRPr/>
          </a:p>
        </p:txBody>
      </p:sp>
      <p:pic>
        <p:nvPicPr>
          <p:cNvPr id="2021" name="Google Shape;20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1" y="1017725"/>
            <a:ext cx="7704000" cy="3871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99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Anti-Forensics: Custom API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EABE36-B624-B5F8-5692-D8AC73C97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BDF36-CE19-509F-E520-004BF305A49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82665-7752-D19A-9C7A-A46C38A9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4"/>
            <a:ext cx="9144000" cy="4125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xfrm>
            <a:off x="682830" y="104347"/>
            <a:ext cx="82084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Custom Encryption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A25D8-5C64-4178-866B-5AA750CB91CA}"/>
              </a:ext>
            </a:extLst>
          </p:cNvPr>
          <p:cNvSpPr txBox="1"/>
          <p:nvPr/>
        </p:nvSpPr>
        <p:spPr>
          <a:xfrm>
            <a:off x="1" y="1300976"/>
            <a:ext cx="3924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 of RC4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BendyBear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XOR is performed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l-PL" dirty="0"/>
              <a:t>S[(S[k] + S[(i + j) % 256]) % 256]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72063-C407-C9FE-4DAE-D975C4DD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09" y="677046"/>
            <a:ext cx="5321731" cy="44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2084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Anti-Forensics: Custom Encryption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2082B-653B-09CD-376F-F506319D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21" y="1159727"/>
            <a:ext cx="6031384" cy="2490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A25D8-5C64-4178-866B-5AA750CB91CA}"/>
              </a:ext>
            </a:extLst>
          </p:cNvPr>
          <p:cNvSpPr txBox="1"/>
          <p:nvPr/>
        </p:nvSpPr>
        <p:spPr>
          <a:xfrm>
            <a:off x="304801" y="1300976"/>
            <a:ext cx="2265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roll your own crypto</a:t>
            </a:r>
          </a:p>
        </p:txBody>
      </p:sp>
    </p:spTree>
    <p:extLst>
      <p:ext uri="{BB962C8B-B14F-4D97-AF65-F5344CB8AC3E}">
        <p14:creationId xmlns:p14="http://schemas.microsoft.com/office/powerpoint/2010/main" val="2477756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Survivability:Benign API</a:t>
            </a:r>
            <a:endParaRPr/>
          </a:p>
        </p:txBody>
      </p:sp>
      <p:pic>
        <p:nvPicPr>
          <p:cNvPr id="2027" name="Google Shape;20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4"/>
            <a:ext cx="8665799" cy="36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Modularity &amp; Testing</a:t>
            </a:r>
            <a:endParaRPr/>
          </a:p>
        </p:txBody>
      </p:sp>
      <p:pic>
        <p:nvPicPr>
          <p:cNvPr id="2033" name="Google Shape;20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1070800"/>
            <a:ext cx="8422000" cy="3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50" y="1070788"/>
            <a:ext cx="44196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Modularity &amp; Testing</a:t>
            </a:r>
            <a:endParaRPr/>
          </a:p>
        </p:txBody>
      </p:sp>
      <p:pic>
        <p:nvPicPr>
          <p:cNvPr id="2040" name="Google Shape;20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925" y="1105350"/>
            <a:ext cx="49531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Granular Control</a:t>
            </a:r>
            <a:endParaRPr/>
          </a:p>
        </p:txBody>
      </p:sp>
      <p:pic>
        <p:nvPicPr>
          <p:cNvPr id="2046" name="Google Shape;20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142" y="1315844"/>
            <a:ext cx="5618722" cy="193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63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Replace CRT functions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size small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API Overhead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5"/>
          <p:cNvSpPr txBox="1">
            <a:spLocks noGrp="1"/>
          </p:cNvSpPr>
          <p:nvPr>
            <p:ph type="title"/>
          </p:nvPr>
        </p:nvSpPr>
        <p:spPr>
          <a:xfrm>
            <a:off x="720000" y="90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Cont.</a:t>
            </a:r>
            <a:endParaRPr/>
          </a:p>
        </p:txBody>
      </p:sp>
      <p:sp>
        <p:nvSpPr>
          <p:cNvPr id="1481" name="Google Shape;1481;p35"/>
          <p:cNvSpPr/>
          <p:nvPr/>
        </p:nvSpPr>
        <p:spPr>
          <a:xfrm>
            <a:off x="1475975" y="710850"/>
            <a:ext cx="780000" cy="69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5"/>
          <p:cNvSpPr txBox="1"/>
          <p:nvPr/>
        </p:nvSpPr>
        <p:spPr>
          <a:xfrm>
            <a:off x="1415374" y="786493"/>
            <a:ext cx="9012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3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83" name="Google Shape;1483;p35"/>
          <p:cNvSpPr txBox="1"/>
          <p:nvPr/>
        </p:nvSpPr>
        <p:spPr>
          <a:xfrm>
            <a:off x="713225" y="1445266"/>
            <a:ext cx="2305500" cy="74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AI Pipeline</a:t>
            </a:r>
            <a:endParaRPr sz="20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84" name="Google Shape;1484;p35"/>
          <p:cNvSpPr txBox="1"/>
          <p:nvPr/>
        </p:nvSpPr>
        <p:spPr>
          <a:xfrm>
            <a:off x="713225" y="2193269"/>
            <a:ext cx="2305500" cy="541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Buzz, If/Else, Reality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Size Matters-ish</a:t>
            </a:r>
            <a:endParaRPr/>
          </a:p>
        </p:txBody>
      </p:sp>
      <p:pic>
        <p:nvPicPr>
          <p:cNvPr id="2053" name="Google Shape;20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5" y="1114000"/>
            <a:ext cx="7394826" cy="2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Debug without Debug</a:t>
            </a:r>
            <a:endParaRPr/>
          </a:p>
        </p:txBody>
      </p:sp>
      <p:pic>
        <p:nvPicPr>
          <p:cNvPr id="2059" name="Google Shape;20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25" y="1174425"/>
            <a:ext cx="73818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Development: Granular Control</a:t>
            </a:r>
            <a:endParaRPr/>
          </a:p>
        </p:txBody>
      </p:sp>
      <p:pic>
        <p:nvPicPr>
          <p:cNvPr id="2065" name="Google Shape;20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50" y="1170125"/>
            <a:ext cx="736282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66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Granularity for deployment matters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67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Topics</a:t>
            </a:r>
            <a:endParaRPr/>
          </a:p>
        </p:txBody>
      </p:sp>
      <p:sp>
        <p:nvSpPr>
          <p:cNvPr id="2072" name="Google Shape;2072;p67"/>
          <p:cNvSpPr txBox="1">
            <a:spLocks noGrp="1"/>
          </p:cNvSpPr>
          <p:nvPr>
            <p:ph type="subTitle" idx="1"/>
          </p:nvPr>
        </p:nvSpPr>
        <p:spPr>
          <a:xfrm>
            <a:off x="1226050" y="1935225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HellsHalls - Userland Indirect Syscalls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Spoof Stack Tracing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Double DLL Sideloading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Kernel Exploitation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Exploiting EDR/XDR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CRT  Independent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Sentinel One Unhooking Detections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3" name="Google Shape;2073;p67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5827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68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80" name="Google Shape;2080;p68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3" name="vlc_HmiVVTxlL4">
            <a:hlinkClick r:id="" action="ppaction://media"/>
            <a:extLst>
              <a:ext uri="{FF2B5EF4-FFF2-40B4-BE49-F238E27FC236}">
                <a16:creationId xmlns:a16="http://schemas.microsoft.com/office/drawing/2014/main" id="{24BA7CDC-F6C2-6DF5-6912-4D893BF4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906" y="595659"/>
            <a:ext cx="7254294" cy="4547841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3C0705AA-2E0E-C49E-E3A8-BC1023F5CB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69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87" name="Google Shape;2087;p69"/>
          <p:cNvSpPr txBox="1">
            <a:spLocks noGrp="1"/>
          </p:cNvSpPr>
          <p:nvPr>
            <p:ph type="subTitle" idx="1"/>
          </p:nvPr>
        </p:nvSpPr>
        <p:spPr>
          <a:xfrm>
            <a:off x="250050" y="1771100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careless can you be?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9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2089" name="Google Shape;20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75" y="1549725"/>
            <a:ext cx="5763301" cy="2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70"/>
          <p:cNvSpPr txBox="1">
            <a:spLocks noGrp="1"/>
          </p:cNvSpPr>
          <p:nvPr>
            <p:ph type="title"/>
          </p:nvPr>
        </p:nvSpPr>
        <p:spPr>
          <a:xfrm>
            <a:off x="124800" y="1211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 Showcase</a:t>
            </a:r>
            <a:endParaRPr/>
          </a:p>
        </p:txBody>
      </p:sp>
      <p:sp>
        <p:nvSpPr>
          <p:cNvPr id="2095" name="Google Shape;2095;p70"/>
          <p:cNvSpPr txBox="1">
            <a:spLocks noGrp="1"/>
          </p:cNvSpPr>
          <p:nvPr>
            <p:ph type="subTitle" idx="1"/>
          </p:nvPr>
        </p:nvSpPr>
        <p:spPr>
          <a:xfrm>
            <a:off x="250050" y="1771100"/>
            <a:ext cx="4361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 you even lift?!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really….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70"/>
          <p:cNvSpPr txBox="1">
            <a:spLocks noGrp="1"/>
          </p:cNvSpPr>
          <p:nvPr>
            <p:ph type="subTitle" idx="5"/>
          </p:nvPr>
        </p:nvSpPr>
        <p:spPr>
          <a:xfrm>
            <a:off x="2827350" y="837475"/>
            <a:ext cx="3489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Silly Goose It! </a:t>
            </a:r>
            <a:endParaRPr/>
          </a:p>
        </p:txBody>
      </p:sp>
      <p:pic>
        <p:nvPicPr>
          <p:cNvPr id="2097" name="Google Shape;20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625" y="1419700"/>
            <a:ext cx="3904701" cy="3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71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3" name="Google Shape;2103;p71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Reaper</a:t>
            </a:r>
            <a:endParaRPr dirty="0"/>
          </a:p>
        </p:txBody>
      </p:sp>
      <p:sp>
        <p:nvSpPr>
          <p:cNvPr id="2110" name="Google Shape;2110;p71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Integration</a:t>
            </a:r>
            <a:endParaRPr dirty="0"/>
          </a:p>
        </p:txBody>
      </p:sp>
      <p:grpSp>
        <p:nvGrpSpPr>
          <p:cNvPr id="2111" name="Google Shape;2111;p7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112" name="Google Shape;2112;p7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17" name="Google Shape;2117;p7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8" name="Google Shape;2118;p7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119" name="Google Shape;2119;p7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7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7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7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7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7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7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7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127" name="Google Shape;2127;p7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7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7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7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7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7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7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7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135" name="Google Shape;2135;p7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7" name="Google Shape;2137;p7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138" name="Google Shape;2138;p7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7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0" name="Google Shape;2140;p7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71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2142" name="Google Shape;2142;p7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3" name="Google Shape;2143;p7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4" name="Google Shape;2144;p7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2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Integration:BUZZ-BULL OR BUZZ-ISH</a:t>
            </a:r>
            <a:endParaRPr/>
          </a:p>
        </p:txBody>
      </p:sp>
      <p:sp>
        <p:nvSpPr>
          <p:cNvPr id="2150" name="Google Shape;2150;p72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	</a:t>
            </a:r>
            <a:endParaRPr/>
          </a:p>
        </p:txBody>
      </p:sp>
      <p:sp>
        <p:nvSpPr>
          <p:cNvPr id="2151" name="Google Shape;2151;p72"/>
          <p:cNvSpPr txBox="1">
            <a:spLocks noGrp="1"/>
          </p:cNvSpPr>
          <p:nvPr>
            <p:ph type="subTitle" idx="7"/>
          </p:nvPr>
        </p:nvSpPr>
        <p:spPr>
          <a:xfrm>
            <a:off x="1804750" y="3231975"/>
            <a:ext cx="2496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Cost</a:t>
            </a:r>
            <a:endParaRPr/>
          </a:p>
        </p:txBody>
      </p:sp>
      <p:sp>
        <p:nvSpPr>
          <p:cNvPr id="2152" name="Google Shape;2152;p72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Realistic</a:t>
            </a:r>
            <a:endParaRPr/>
          </a:p>
        </p:txBody>
      </p:sp>
      <p:sp>
        <p:nvSpPr>
          <p:cNvPr id="2153" name="Google Shape;2153;p72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Terabytes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Petabytes</a:t>
            </a:r>
            <a:endParaRPr/>
          </a:p>
        </p:txBody>
      </p:sp>
      <p:sp>
        <p:nvSpPr>
          <p:cNvPr id="2154" name="Google Shape;2154;p72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 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</a:t>
            </a:r>
            <a:endParaRPr/>
          </a:p>
        </p:txBody>
      </p:sp>
      <p:sp>
        <p:nvSpPr>
          <p:cNvPr id="2155" name="Google Shape;2155;p72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GPU GPU GPU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</a:t>
            </a:r>
            <a:endParaRPr/>
          </a:p>
        </p:txBody>
      </p:sp>
      <p:sp>
        <p:nvSpPr>
          <p:cNvPr id="2156" name="Google Shape;2156;p72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SKYNET or Not to SKYNET</a:t>
            </a:r>
            <a:endParaRPr/>
          </a:p>
        </p:txBody>
      </p:sp>
      <p:sp>
        <p:nvSpPr>
          <p:cNvPr id="2157" name="Google Shape;2157;p72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5827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72"/>
          <p:cNvSpPr txBox="1">
            <a:spLocks noGrp="1"/>
          </p:cNvSpPr>
          <p:nvPr>
            <p:ph type="title"/>
          </p:nvPr>
        </p:nvSpPr>
        <p:spPr>
          <a:xfrm>
            <a:off x="107525" y="445025"/>
            <a:ext cx="92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Integration:BUZZ-BULL</a:t>
            </a:r>
            <a:endParaRPr dirty="0"/>
          </a:p>
        </p:txBody>
      </p:sp>
      <p:sp>
        <p:nvSpPr>
          <p:cNvPr id="2150" name="Google Shape;2150;p72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Fine-Tune	</a:t>
            </a:r>
            <a:endParaRPr dirty="0"/>
          </a:p>
        </p:txBody>
      </p:sp>
      <p:sp>
        <p:nvSpPr>
          <p:cNvPr id="2151" name="Google Shape;2151;p72"/>
          <p:cNvSpPr txBox="1">
            <a:spLocks noGrp="1"/>
          </p:cNvSpPr>
          <p:nvPr>
            <p:ph type="subTitle" idx="7"/>
          </p:nvPr>
        </p:nvSpPr>
        <p:spPr>
          <a:xfrm>
            <a:off x="1804750" y="3231975"/>
            <a:ext cx="24963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</a:t>
            </a:r>
            <a:endParaRPr dirty="0"/>
          </a:p>
        </p:txBody>
      </p:sp>
      <p:sp>
        <p:nvSpPr>
          <p:cNvPr id="2152" name="Google Shape;2152;p72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Realistic</a:t>
            </a:r>
            <a:endParaRPr dirty="0"/>
          </a:p>
        </p:txBody>
      </p:sp>
      <p:sp>
        <p:nvSpPr>
          <p:cNvPr id="2153" name="Google Shape;2153;p72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49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 Team Clients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Privilege Information</a:t>
            </a:r>
            <a:endParaRPr dirty="0"/>
          </a:p>
        </p:txBody>
      </p:sp>
      <p:sp>
        <p:nvSpPr>
          <p:cNvPr id="2154" name="Google Shape;2154;p72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Long Term Cost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Selection</a:t>
            </a:r>
            <a:endParaRPr dirty="0"/>
          </a:p>
        </p:txBody>
      </p:sp>
      <p:sp>
        <p:nvSpPr>
          <p:cNvPr id="2155" name="Google Shape;2155;p72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1022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100,000 Data 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Million tokens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p72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Vary</a:t>
            </a:r>
            <a:endParaRPr dirty="0"/>
          </a:p>
        </p:txBody>
      </p:sp>
      <p:sp>
        <p:nvSpPr>
          <p:cNvPr id="2157" name="Google Shape;2157;p72"/>
          <p:cNvSpPr txBox="1">
            <a:spLocks noGrp="1"/>
          </p:cNvSpPr>
          <p:nvPr>
            <p:ph type="subTitle" idx="5"/>
          </p:nvPr>
        </p:nvSpPr>
        <p:spPr>
          <a:xfrm>
            <a:off x="914400" y="1605775"/>
            <a:ext cx="3984702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Confidentiality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16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0" name="Google Shape;1490;p36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path you walk always leads back to yourself, you never get anywhere - Master Oogwway</a:t>
            </a:r>
            <a:endParaRPr/>
          </a:p>
        </p:txBody>
      </p:sp>
      <p:grpSp>
        <p:nvGrpSpPr>
          <p:cNvPr id="1491" name="Google Shape;1491;p3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92" name="Google Shape;1492;p3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3" name="Google Shape;1493;p3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94" name="Google Shape;1494;p3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7" name="Google Shape;1497;p3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101: APT</a:t>
            </a:r>
            <a:endParaRPr/>
          </a:p>
        </p:txBody>
      </p:sp>
      <p:grpSp>
        <p:nvGrpSpPr>
          <p:cNvPr id="1498" name="Google Shape;1498;p3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9" name="Google Shape;1499;p3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4" name="Google Shape;1504;p3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5" name="Google Shape;1505;p3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6" name="Google Shape;1506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3" name="Google Shape;1513;p3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14" name="Google Shape;1514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3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22" name="Google Shape;1522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4" name="Google Shape;1524;p3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5" name="Google Shape;1525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7" name="Google Shape;1527;p3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36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529" name="Google Shape;1529;p3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0" name="Google Shape;1530;p3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1" name="Google Shape;1531;p3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3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2163" name="Google Shape;21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5" y="768175"/>
            <a:ext cx="8790323" cy="29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2169" name="Google Shape;21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5" y="653013"/>
            <a:ext cx="9144003" cy="2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1607820" y="196925"/>
            <a:ext cx="753618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AI Integration: Red Reaper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5C644-AFC6-7C60-AC87-1CB3D8C3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0" y="682325"/>
            <a:ext cx="5547360" cy="41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63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1A0E1-7C98-7F79-A2DA-F45AE590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09" y="800100"/>
            <a:ext cx="5286691" cy="3110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4D081-A9D9-3130-C30D-FD3E4377B63D}"/>
              </a:ext>
            </a:extLst>
          </p:cNvPr>
          <p:cNvSpPr txBox="1"/>
          <p:nvPr/>
        </p:nvSpPr>
        <p:spPr>
          <a:xfrm>
            <a:off x="777240" y="1234440"/>
            <a:ext cx="2727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ENRON email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Entity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AI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enabled espionage and warfare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Nation State Capabilities</a:t>
            </a:r>
          </a:p>
        </p:txBody>
      </p:sp>
    </p:spTree>
    <p:extLst>
      <p:ext uri="{BB962C8B-B14F-4D97-AF65-F5344CB8AC3E}">
        <p14:creationId xmlns:p14="http://schemas.microsoft.com/office/powerpoint/2010/main" val="1007507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18F8D-5F44-56E8-508E-02C25975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18"/>
            <a:ext cx="9144000" cy="50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7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Integration: BUZZ-ISH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552A7-A609-E257-9AC8-0A5E706F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325"/>
            <a:ext cx="9144000" cy="50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7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4"/>
          <p:cNvSpPr txBox="1">
            <a:spLocks noGrp="1"/>
          </p:cNvSpPr>
          <p:nvPr>
            <p:ph type="title"/>
          </p:nvPr>
        </p:nvSpPr>
        <p:spPr>
          <a:xfrm>
            <a:off x="2438850" y="196925"/>
            <a:ext cx="5817900" cy="4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BCB7B-E65D-96AE-BEF2-268D8DBD21DF}"/>
              </a:ext>
            </a:extLst>
          </p:cNvPr>
          <p:cNvSpPr txBox="1"/>
          <p:nvPr/>
        </p:nvSpPr>
        <p:spPr>
          <a:xfrm rot="10800000" flipH="1" flipV="1">
            <a:off x="1175331" y="1403540"/>
            <a:ext cx="6604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Threat Intelligence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Incident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Academic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677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13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Doug McKee (Fulmetalpackets)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Jonathan Reiter (Shad0ws)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MrD0x (</a:t>
            </a:r>
            <a:r>
              <a:rPr lang="en-US" dirty="0" err="1"/>
              <a:t>Maldev</a:t>
            </a:r>
            <a:r>
              <a:rPr lang="en-US" dirty="0"/>
              <a:t> Academy)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Jeff Sims (</a:t>
            </a:r>
            <a:r>
              <a:rPr lang="en-US" dirty="0" err="1"/>
              <a:t>CyberMongol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DC32 RTV/Staff/Board/Volunteers</a:t>
            </a:r>
            <a:endParaRPr dirty="0"/>
          </a:p>
        </p:txBody>
      </p:sp>
      <p:sp>
        <p:nvSpPr>
          <p:cNvPr id="1426" name="Google Shape;1426;p3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Thanks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433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37"/>
          <p:cNvSpPr txBox="1">
            <a:spLocks noGrp="1"/>
          </p:cNvSpPr>
          <p:nvPr>
            <p:ph type="title"/>
          </p:nvPr>
        </p:nvSpPr>
        <p:spPr>
          <a:xfrm>
            <a:off x="435725" y="445025"/>
            <a:ext cx="7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Perspective(allegedly)</a:t>
            </a:r>
            <a:endParaRPr/>
          </a:p>
        </p:txBody>
      </p:sp>
      <p:sp>
        <p:nvSpPr>
          <p:cNvPr id="1537" name="Google Shape;1537;p37"/>
          <p:cNvSpPr txBox="1">
            <a:spLocks noGrp="1"/>
          </p:cNvSpPr>
          <p:nvPr>
            <p:ph type="subTitle" idx="1"/>
          </p:nvPr>
        </p:nvSpPr>
        <p:spPr>
          <a:xfrm>
            <a:off x="4881006" y="18628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APT-41: Cuckoobees - 2019 through 2021. Supply chain vectors, IP theft.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APT-28: Recent Ubiquiti Edge Router botnet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7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APT-29: Operation Cloud Hopper 2014 through 2017 SolarWinds,Microsoft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9" name="Google Shape;1539;p37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40" name="Google Shape;1540;p37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41" name="Google Shape;1541;p3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3" name="Google Shape;1543;p3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44" name="Google Shape;1544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5" name="Google Shape;1545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6" name="Google Shape;1546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8"/>
          <p:cNvSpPr txBox="1">
            <a:spLocks noGrp="1"/>
          </p:cNvSpPr>
          <p:nvPr>
            <p:ph type="title"/>
          </p:nvPr>
        </p:nvSpPr>
        <p:spPr>
          <a:xfrm>
            <a:off x="435725" y="445025"/>
            <a:ext cx="79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Perspective:TURLA</a:t>
            </a:r>
            <a:endParaRPr/>
          </a:p>
        </p:txBody>
      </p:sp>
      <p:sp>
        <p:nvSpPr>
          <p:cNvPr id="1552" name="Google Shape;1552;p3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Stealthy Persistence Mechanisms: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Injects malicious code into legitimate processes to evade detection.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rootkit capabilities to maintain long-term access.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Sophisticated Command and Control (C2) Infrastructure: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multiple layers of encryption and obfuscation.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Employs compromised infrastructure to relay communications.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Tooling: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Uroburos sophisticated rootkit.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Kuzuar Implant.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Older PowerShell Scripts.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8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55" name="Google Shape;1555;p38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56" name="Google Shape;1556;p3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8" name="Google Shape;1558;p3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59" name="Google Shape;1559;p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60" name="Google Shape;1560;p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61" name="Google Shape;1561;p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7" name="Google Shape;1567;p39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tell people how to do things. Tell them what to do and they will surprise you with their ingenuity - George S. Patton</a:t>
            </a:r>
            <a:endParaRPr/>
          </a:p>
        </p:txBody>
      </p:sp>
      <p:grpSp>
        <p:nvGrpSpPr>
          <p:cNvPr id="1568" name="Google Shape;1568;p39"/>
          <p:cNvGrpSpPr/>
          <p:nvPr/>
        </p:nvGrpSpPr>
        <p:grpSpPr>
          <a:xfrm>
            <a:off x="-348462" y="3354325"/>
            <a:ext cx="3922590" cy="2969900"/>
            <a:chOff x="-374387" y="3354325"/>
            <a:chExt cx="3922590" cy="2969900"/>
          </a:xfrm>
        </p:grpSpPr>
        <p:pic>
          <p:nvPicPr>
            <p:cNvPr id="1569" name="Google Shape;1569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0" name="Google Shape;1570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71" name="Google Shape;1571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4" name="Google Shape;1574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101</a:t>
            </a:r>
            <a:endParaRPr/>
          </a:p>
        </p:txBody>
      </p:sp>
      <p:grpSp>
        <p:nvGrpSpPr>
          <p:cNvPr id="1575" name="Google Shape;1575;p3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76" name="Google Shape;1576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1" name="Google Shape;1581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2" name="Google Shape;1582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83" name="Google Shape;1583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0" name="Google Shape;1590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91" name="Google Shape;1591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99" name="Google Shape;1599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601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02" name="Google Shape;160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39"/>
          <p:cNvGrpSpPr/>
          <p:nvPr/>
        </p:nvGrpSpPr>
        <p:grpSpPr>
          <a:xfrm>
            <a:off x="796100" y="3070676"/>
            <a:ext cx="4558967" cy="134100"/>
            <a:chOff x="796100" y="3019701"/>
            <a:chExt cx="4558967" cy="134100"/>
          </a:xfrm>
        </p:grpSpPr>
        <p:sp>
          <p:nvSpPr>
            <p:cNvPr id="1606" name="Google Shape;1606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7" name="Google Shape;1607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08" name="Google Shape;1608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614" name="Google Shape;1614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615" name="Google Shape;1615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616" name="Google Shape;1616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617" name="Google Shape;161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18" name="Google Shape;161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9" name="Google Shape;161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23" name="Google Shape;162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4" name="Google Shape;1624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25" name="Google Shape;162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26" name="Google Shape;162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8" name="Google Shape;162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9" name="Google Shape;162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31" name="Google Shape;163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2" name="Google Shape;1632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33" name="Google Shape;163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34" name="Google Shape;163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8" name="Google Shape;163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39" name="Google Shape;163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40" name="Google Shape;1640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41" name="Google Shape;1641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42" name="Google Shape;1642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47" name="Google Shape;1647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648" name="Google Shape;1648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649" name="Google Shape;1649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650" name="Google Shape;1650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51" name="Google Shape;1651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652" name="Google Shape;1652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54" name="Google Shape;1654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655" name="Google Shape;1655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7" name="Google Shape;1657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658" name="Google Shape;1658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9" name="Google Shape;1659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660" name="Google Shape;1660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4" name="Google Shape;1664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665" name="Google Shape;1665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7" name="Google Shape;1667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68" name="Google Shape;166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0" name="Google Shape;1670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2" name="Google Shape;1672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73" name="Google Shape;1673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0" name="Google Shape;1680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81" name="Google Shape;1681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4" name="Google Shape;1684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6" name="Google Shape;1686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87" name="Google Shape;168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9" name="Google Shape;1689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90" name="Google Shape;1690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1692;p40"/>
          <p:cNvSpPr txBox="1"/>
          <p:nvPr/>
        </p:nvSpPr>
        <p:spPr>
          <a:xfrm>
            <a:off x="311700" y="731475"/>
            <a:ext cx="8520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Agdasima"/>
                <a:ea typeface="Agdasima"/>
                <a:cs typeface="Agdasima"/>
                <a:sym typeface="Agdasima"/>
              </a:rPr>
              <a:t>Offensive Objective Base Methodology</a:t>
            </a:r>
            <a:endParaRPr sz="3200" b="1">
              <a:solidFill>
                <a:schemeClr val="dk2"/>
              </a:solidFill>
              <a:latin typeface="Agdasima"/>
              <a:ea typeface="Agdasima"/>
              <a:cs typeface="Agdasima"/>
              <a:sym typeface="Agdasima"/>
            </a:endParaRPr>
          </a:p>
        </p:txBody>
      </p:sp>
      <p:sp>
        <p:nvSpPr>
          <p:cNvPr id="1693" name="Google Shape;1693;p40"/>
          <p:cNvSpPr txBox="1"/>
          <p:nvPr/>
        </p:nvSpPr>
        <p:spPr>
          <a:xfrm>
            <a:off x="337600" y="1491550"/>
            <a:ext cx="3999900" cy="30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Long Term Persistence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Destructive Actions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Espionage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Opportunistic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4" name="Google Shape;1694;p40"/>
          <p:cNvSpPr txBox="1"/>
          <p:nvPr/>
        </p:nvSpPr>
        <p:spPr>
          <a:xfrm>
            <a:off x="4832400" y="1491558"/>
            <a:ext cx="39999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Risk Awareness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Strategic Goals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Synergy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2B784-698A-B209-A7B4-EE64EF2FC4AE}"/>
              </a:ext>
            </a:extLst>
          </p:cNvPr>
          <p:cNvSpPr txBox="1"/>
          <p:nvPr/>
        </p:nvSpPr>
        <p:spPr>
          <a:xfrm>
            <a:off x="518160" y="1674912"/>
            <a:ext cx="6571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7437</TotalTime>
  <Words>1227</Words>
  <Application>Microsoft Office PowerPoint</Application>
  <PresentationFormat>On-screen Show (16:9)</PresentationFormat>
  <Paragraphs>332</Paragraphs>
  <Slides>57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Lato</vt:lpstr>
      <vt:lpstr>PT Sans</vt:lpstr>
      <vt:lpstr>Roboto Condensed Light</vt:lpstr>
      <vt:lpstr>Source Code Pro</vt:lpstr>
      <vt:lpstr>Roboto Medium</vt:lpstr>
      <vt:lpstr>Agdasima</vt:lpstr>
      <vt:lpstr>Arial</vt:lpstr>
      <vt:lpstr>Montserrat</vt:lpstr>
      <vt:lpstr>Open Sans</vt:lpstr>
      <vt:lpstr>Poppins</vt:lpstr>
      <vt:lpstr>Karla</vt:lpstr>
      <vt:lpstr>Audiowide</vt:lpstr>
      <vt:lpstr>Roboto</vt:lpstr>
      <vt:lpstr>IBM Plex Mono</vt:lpstr>
      <vt:lpstr>Introduction to Coding Workshop by Slidesgo</vt:lpstr>
      <vt:lpstr>Building Surgical Implants:APT TTP</vt:lpstr>
      <vt:lpstr>LookUpAccountSid</vt:lpstr>
      <vt:lpstr>Agenda</vt:lpstr>
      <vt:lpstr>Agenda Cont.</vt:lpstr>
      <vt:lpstr>01</vt:lpstr>
      <vt:lpstr>Historical Perspective(allegedly)</vt:lpstr>
      <vt:lpstr>Historical Perspective:TURLA</vt:lpstr>
      <vt:lpstr>02</vt:lpstr>
      <vt:lpstr>PowerPoint Presentation</vt:lpstr>
      <vt:lpstr>PowerPoint Presentation</vt:lpstr>
      <vt:lpstr>03</vt:lpstr>
      <vt:lpstr>Let’s Get Surgical: 5Ds </vt:lpstr>
      <vt:lpstr>Let’s Get Surgical: 5Ds </vt:lpstr>
      <vt:lpstr>Operational Risk: Environment</vt:lpstr>
      <vt:lpstr>Operational Risk: Environment</vt:lpstr>
      <vt:lpstr>Operational Risk: Environment</vt:lpstr>
      <vt:lpstr>Operational Risk: Environment</vt:lpstr>
      <vt:lpstr>Operational Risk: Environment</vt:lpstr>
      <vt:lpstr>Operational Risk: Network</vt:lpstr>
      <vt:lpstr>04</vt:lpstr>
      <vt:lpstr>Design Phase: 75-85</vt:lpstr>
      <vt:lpstr>Survivability: 0.9999%</vt:lpstr>
      <vt:lpstr>Survivability: 0.9999%</vt:lpstr>
      <vt:lpstr>Design Phase:Anti-Forensics</vt:lpstr>
      <vt:lpstr>Survivability:Anti-Forensics</vt:lpstr>
      <vt:lpstr>Survivability:Anti-Forensics</vt:lpstr>
      <vt:lpstr>Survivability:Compile-Time Hashing</vt:lpstr>
      <vt:lpstr>Survivability:Compile-Time Hashing</vt:lpstr>
      <vt:lpstr>Anti-Forensics: Sandbox</vt:lpstr>
      <vt:lpstr>Anti-Forensics: A Dash of Math</vt:lpstr>
      <vt:lpstr>Anti-Forensics: A Dash of Math</vt:lpstr>
      <vt:lpstr>Anti-Forensics: Custom API</vt:lpstr>
      <vt:lpstr>Anti-Forensics: Custom API</vt:lpstr>
      <vt:lpstr>Anti-Forensics: Custom Encryption</vt:lpstr>
      <vt:lpstr>Anti-Forensics: Custom Encryption</vt:lpstr>
      <vt:lpstr>Survivability:Benign API</vt:lpstr>
      <vt:lpstr>Development: Modularity &amp; Testing</vt:lpstr>
      <vt:lpstr>Development: Modularity &amp; Testing</vt:lpstr>
      <vt:lpstr>Development: Granular Control</vt:lpstr>
      <vt:lpstr>Development: Size Matters-ish</vt:lpstr>
      <vt:lpstr>Development: Debug without Debug</vt:lpstr>
      <vt:lpstr>Development: Granular Control</vt:lpstr>
      <vt:lpstr>Advanced Topics</vt:lpstr>
      <vt:lpstr>Capability Showcase</vt:lpstr>
      <vt:lpstr>Capability Showcase</vt:lpstr>
      <vt:lpstr>Capability Showcase</vt:lpstr>
      <vt:lpstr>05</vt:lpstr>
      <vt:lpstr>AI Integration:BUZZ-BULL OR BUZZ-ISH</vt:lpstr>
      <vt:lpstr>AI Integration:BUZZ-BULL</vt:lpstr>
      <vt:lpstr>AI Integration: BUZZ-ISH</vt:lpstr>
      <vt:lpstr>AI Integration: BUZZ-ISH</vt:lpstr>
      <vt:lpstr>AI Integration: Red Reaper</vt:lpstr>
      <vt:lpstr>AI Integration: BUZZ-ISH</vt:lpstr>
      <vt:lpstr>AI Integration: BUZZ-ISH</vt:lpstr>
      <vt:lpstr>AI Integration: BUZZ-ISH</vt:lpstr>
      <vt:lpstr>Resources 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 BORRERO RODRIGUEZ</dc:creator>
  <cp:lastModifiedBy>JOHN BORRERO RODRIGUEZ</cp:lastModifiedBy>
  <cp:revision>10</cp:revision>
  <dcterms:modified xsi:type="dcterms:W3CDTF">2024-08-13T18:22:11Z</dcterms:modified>
</cp:coreProperties>
</file>